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81" r:id="rId9"/>
    <p:sldId id="280" r:id="rId10"/>
    <p:sldId id="261" r:id="rId11"/>
    <p:sldId id="268" r:id="rId12"/>
    <p:sldId id="277" r:id="rId13"/>
    <p:sldId id="273" r:id="rId14"/>
    <p:sldId id="269" r:id="rId15"/>
    <p:sldId id="263" r:id="rId16"/>
    <p:sldId id="278" r:id="rId17"/>
    <p:sldId id="276" r:id="rId18"/>
    <p:sldId id="272" r:id="rId19"/>
    <p:sldId id="274" r:id="rId20"/>
    <p:sldId id="275" r:id="rId21"/>
    <p:sldId id="282" r:id="rId22"/>
    <p:sldId id="264" r:id="rId23"/>
    <p:sldId id="283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bolev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971"/>
    <a:srgbClr val="FF970D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89" autoAdjust="0"/>
  </p:normalViewPr>
  <p:slideViewPr>
    <p:cSldViewPr>
      <p:cViewPr>
        <p:scale>
          <a:sx n="98" d="100"/>
          <a:sy n="98" d="100"/>
        </p:scale>
        <p:origin x="-225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007.8432" units="1/cm"/>
          <inkml:channelProperty channel="Y" name="resolution" value="1612.54907" units="1/cm"/>
          <inkml:channelProperty channel="F" name="resolution" value="5.68611" units="1/cm"/>
        </inkml:channelProperties>
      </inkml:inkSource>
      <inkml:timestamp xml:id="ts0" timeString="2015-11-07T13:47:01.5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D31005-EB0D-4F10-B805-97DAD8EBD5ED}" emma:medium="tactile" emma:mode="ink">
          <msink:context xmlns:msink="http://schemas.microsoft.com/ink/2010/main" type="writingRegion" rotatedBoundingBox="-2636,1496 -2619,1496 -2619,1503 -2636,1503"/>
        </emma:interpretation>
      </emma:emma>
    </inkml:annotationXML>
    <inkml:traceGroup>
      <inkml:annotationXML>
        <emma:emma xmlns:emma="http://www.w3.org/2003/04/emma" version="1.0">
          <emma:interpretation id="{BF45225B-FE74-4155-98E1-9BE63E200CC8}" emma:medium="tactile" emma:mode="ink">
            <msink:context xmlns:msink="http://schemas.microsoft.com/ink/2010/main" type="paragraph" rotatedBoundingBox="-2636,1496 -2619,1496 -2619,1503 -2636,1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21E0B-B546-4652-B409-B4A25E040BF9}" emma:medium="tactile" emma:mode="ink">
              <msink:context xmlns:msink="http://schemas.microsoft.com/ink/2010/main" type="line" rotatedBoundingBox="-2636,1496 -2619,1496 -2619,1503 -2636,1503"/>
            </emma:interpretation>
          </emma:emma>
        </inkml:annotationXML>
        <inkml:traceGroup>
          <inkml:annotationXML>
            <emma:emma xmlns:emma="http://www.w3.org/2003/04/emma" version="1.0">
              <emma:interpretation id="{9F9F5257-C0C2-4D91-AD0F-1C1D98EF6841}" emma:medium="tactile" emma:mode="ink">
                <msink:context xmlns:msink="http://schemas.microsoft.com/ink/2010/main" type="inkWord" rotatedBoundingBox="-2636,1496 -2619,1496 -2619,1503 -2636,1503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0 3 512,'0'2'1,"0"0"0,0-2-1,0 0 2,0 0-2,0 0 0,3 0-12,2 0-53,1 0-37,-3-7-72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F66C-4446-4B4A-9A65-9201A5E7730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0CDF-FF01-4300-BF86-4B8A4E522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48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0CDF-FF01-4300-BF86-4B8A4E5222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50CDF-FF01-4300-BF86-4B8A4E52224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1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BFE1C0-1843-48E1-8678-8AFF9CA266B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9F2BEB-1847-4493-8E75-C54061AD0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31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0.wdp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:\WORK\dnaclub\ob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" b="45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Рукописные данные 3"/>
              <p14:cNvContentPartPr/>
              <p14:nvPr/>
            </p14:nvContentPartPr>
            <p14:xfrm>
              <a:off x="-949280" y="538827"/>
              <a:ext cx="5760" cy="288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956840" y="532347"/>
                <a:ext cx="18360" cy="169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880" y="3933054"/>
            <a:ext cx="56342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39552" y="2996952"/>
            <a:ext cx="8064896" cy="1296144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54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Маркетинг план</a:t>
            </a:r>
            <a:br>
              <a:rPr lang="ru-RU" sz="54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компании</a:t>
            </a:r>
            <a:endParaRPr lang="ru-RU" sz="54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539552" y="1484784"/>
            <a:ext cx="8064896" cy="48245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Дополнительно член клуба имеет возможность получать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1-го уровня своей структуры и до бесконечности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от 2 до 10% от оборота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, в зависимости от квалификации. При этом его личная закупка в текущем месяце должна быть не менее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3000 руб.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+ складская наценка.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первого уровня до бесконечности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2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Активный член </a:t>
            </a:r>
            <a:r>
              <a:rPr lang="ru-RU" sz="2000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	</a:t>
            </a: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7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Рубиновый мастер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4%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Координатор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		</a:t>
            </a: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8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Сапфировый мастер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5%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Мастер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			</a:t>
            </a: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9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Изумрудный мастер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6%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Топазовый мастер	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	</a:t>
            </a: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10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%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- Бриллиантовый мастер</a:t>
            </a:r>
          </a:p>
          <a:p>
            <a:pPr marL="0" indent="0" algn="just">
              <a:lnSpc>
                <a:spcPct val="70000"/>
              </a:lnSpc>
              <a:buNone/>
            </a:pP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После  того как  накопительный групповой объем (НГО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),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то есть сумма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покупок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ваших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бизнес-партнёров до 7 уровня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составит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100.000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рублей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,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бизнес-партнёр для получения премии должен выкупать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продукцию не менее чем на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3000 руб.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+ складская наценка.</a:t>
            </a: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542718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</a:t>
            </a: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членов клуба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6279123"/>
            <a:ext cx="8280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ru-RU" sz="1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Квалификации дают возможность получать вознаграждения с 1 уровня до бесконечности от 2 до 10 % в зависимости от квалификации.</a:t>
            </a: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87624" y="1986136"/>
            <a:ext cx="7416824" cy="4467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В программе начислений существует понятие квалификаций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Активный 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член клуба –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член клуба, личный объем которого в текущем календарном месяце составил не менее 3000 рублей.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Координатор –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активных членов клуба.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Мастер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–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координаторов.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Топазовый мастер –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мастеров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.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482440"/>
            <a:ext cx="595220" cy="5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:\WORK\dnaclub\man blu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95010" cy="5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5157192"/>
            <a:ext cx="595009" cy="5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:\WORK\dnaclub\man 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595010" cy="5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542718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Квалификации </a:t>
            </a: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членов клуба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552" y="6279123"/>
            <a:ext cx="8280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ru-RU" sz="1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Квалификации дают возможность получать вознаграждения с 1 уровня до бесконечности от 2 до 10 % в зависимости от квалификации.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187624" y="1986136"/>
            <a:ext cx="7416824" cy="4467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Рубиновый 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мастер –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топазовых мастеров.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Сапфировый мастер –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 не менее 3-х рубиновых мастеров.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Изумрудный мастер –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сапфировых мастеров.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Бриллиантовый мастер –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активный член клуба, имеющий в свой структуре в трех разных ветках на любом уровне не менее 3-х изумрудных мастеров.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4066798"/>
            <a:ext cx="595009" cy="5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5074910"/>
            <a:ext cx="595009" cy="5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122582"/>
            <a:ext cx="595009" cy="5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3130694"/>
            <a:ext cx="595009" cy="5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88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Прямая соединительная линия 165"/>
          <p:cNvCxnSpPr/>
          <p:nvPr/>
        </p:nvCxnSpPr>
        <p:spPr>
          <a:xfrm flipH="1">
            <a:off x="5841824" y="2127339"/>
            <a:ext cx="818408" cy="94571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539552" y="1302107"/>
            <a:ext cx="8064896" cy="542717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Присвоение</a:t>
            </a: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квалификаций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096" name="Группа 4095"/>
          <p:cNvGrpSpPr>
            <a:grpSpLocks noChangeAspect="1"/>
          </p:cNvGrpSpPr>
          <p:nvPr/>
        </p:nvGrpSpPr>
        <p:grpSpPr>
          <a:xfrm>
            <a:off x="3289743" y="2195167"/>
            <a:ext cx="2487662" cy="513753"/>
            <a:chOff x="3737008" y="2708920"/>
            <a:chExt cx="1669983" cy="360041"/>
          </a:xfrm>
        </p:grpSpPr>
        <p:sp>
          <p:nvSpPr>
            <p:cNvPr id="4111" name="Прямоугольник 4110"/>
            <p:cNvSpPr/>
            <p:nvPr/>
          </p:nvSpPr>
          <p:spPr>
            <a:xfrm>
              <a:off x="3737008" y="2708920"/>
              <a:ext cx="1669983" cy="360041"/>
            </a:xfrm>
            <a:prstGeom prst="rect">
              <a:avLst/>
            </a:prstGeom>
            <a:solidFill>
              <a:srgbClr val="5E59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одержимое 4"/>
            <p:cNvSpPr txBox="1">
              <a:spLocks/>
            </p:cNvSpPr>
            <p:nvPr/>
          </p:nvSpPr>
          <p:spPr>
            <a:xfrm>
              <a:off x="3737008" y="2708920"/>
              <a:ext cx="1669983" cy="360041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30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rtl="0" eaLnBrk="1" latinLnBrk="0" hangingPunct="1">
                <a:spcBef>
                  <a:spcPts val="300"/>
                </a:spcBef>
                <a:buClr>
                  <a:schemeClr val="accent2">
                    <a:shade val="50000"/>
                  </a:schemeClr>
                </a:buClr>
                <a:buSzPct val="85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rtl="0" eaLnBrk="1" latinLnBrk="0" hangingPunct="1">
                <a:spcBef>
                  <a:spcPts val="30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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800" indent="-22860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</a:pPr>
              <a:r>
                <a:rPr lang="ru-RU" sz="2800" b="1" dirty="0" smtClean="0">
                  <a:solidFill>
                    <a:schemeClr val="bg1"/>
                  </a:solidFill>
                  <a:latin typeface="Myriad Pro" pitchFamily="34" charset="0"/>
                </a:rPr>
                <a:t>КОМПАНИЯ</a:t>
              </a:r>
              <a:endParaRPr lang="ru-RU" sz="28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5916" y="2276872"/>
            <a:ext cx="534950" cy="4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0564" y="1988840"/>
            <a:ext cx="1685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Активный </a:t>
            </a:r>
            <a:r>
              <a:rPr lang="ru-RU" sz="1200" b="1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член клуба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7714" y="5222030"/>
            <a:ext cx="728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539552" y="5517232"/>
            <a:ext cx="1684986" cy="1032763"/>
            <a:chOff x="539552" y="5521846"/>
            <a:chExt cx="1872207" cy="1147514"/>
          </a:xfrm>
        </p:grpSpPr>
        <p:pic>
          <p:nvPicPr>
            <p:cNvPr id="8" name="Picture 2" descr="R:\WORK\dnaclub\man blu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151" y="5521846"/>
              <a:ext cx="595010" cy="51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39552" y="5800587"/>
              <a:ext cx="409080" cy="35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002679" y="5808064"/>
              <a:ext cx="409080" cy="35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280587" y="6315748"/>
              <a:ext cx="409080" cy="35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960117" y="5811233"/>
              <a:ext cx="168744" cy="8384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1822452" y="5819169"/>
              <a:ext cx="168744" cy="8384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484855" y="6079482"/>
              <a:ext cx="545" cy="197640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6795007" y="3534084"/>
            <a:ext cx="158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Изумрудный 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20194" y="3836397"/>
            <a:ext cx="535508" cy="4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45455" y="4087264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62269" y="4093993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12386" y="4550909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Прямая соединительная линия 86"/>
          <p:cNvCxnSpPr/>
          <p:nvPr/>
        </p:nvCxnSpPr>
        <p:spPr>
          <a:xfrm flipV="1">
            <a:off x="7123963" y="4096845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7900065" y="4103988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7596228" y="4338270"/>
            <a:ext cx="490" cy="17787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6649812" y="1988840"/>
            <a:ext cx="1858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Бриллиантовый 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36772" y="2542020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53586" y="2548749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03703" y="3005665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единительная линия 95"/>
          <p:cNvCxnSpPr/>
          <p:nvPr/>
        </p:nvCxnSpPr>
        <p:spPr>
          <a:xfrm flipV="1">
            <a:off x="7115280" y="2551601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7891382" y="2558744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7587545" y="2793026"/>
            <a:ext cx="490" cy="17787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5069473" y="4653136"/>
            <a:ext cx="1014695" cy="4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Рубиновый 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1953" y="5132541"/>
            <a:ext cx="535508" cy="4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7214" y="5383408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04028" y="5390137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4145" y="5847053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Прямая соединительная линия 104"/>
          <p:cNvCxnSpPr/>
          <p:nvPr/>
        </p:nvCxnSpPr>
        <p:spPr>
          <a:xfrm flipV="1">
            <a:off x="5065722" y="5392989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5841824" y="5400132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5537987" y="5634414"/>
            <a:ext cx="490" cy="17787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3011303" y="4653136"/>
            <a:ext cx="90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Топазовый</a:t>
            </a:r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97551" y="5129082"/>
            <a:ext cx="535508" cy="4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2812" y="5379949"/>
            <a:ext cx="368172" cy="3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39626" y="5386678"/>
            <a:ext cx="368172" cy="3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89743" y="5843594"/>
            <a:ext cx="368172" cy="3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Прямая соединительная линия 113"/>
          <p:cNvCxnSpPr/>
          <p:nvPr/>
        </p:nvCxnSpPr>
        <p:spPr>
          <a:xfrm flipV="1">
            <a:off x="3001320" y="5389530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3777422" y="5396673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3473585" y="5630955"/>
            <a:ext cx="490" cy="17787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7068236" y="5037364"/>
            <a:ext cx="1099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Сапфировый </a:t>
            </a:r>
          </a:p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50185" y="5517232"/>
            <a:ext cx="535508" cy="4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75446" y="5768099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92260" y="5774828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42377" y="6231744"/>
            <a:ext cx="368172" cy="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" name="Прямая соединительная линия 122"/>
          <p:cNvCxnSpPr/>
          <p:nvPr/>
        </p:nvCxnSpPr>
        <p:spPr>
          <a:xfrm flipV="1">
            <a:off x="7153954" y="5777680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 flipV="1">
            <a:off x="7930056" y="5784823"/>
            <a:ext cx="151870" cy="7545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7626219" y="6019105"/>
            <a:ext cx="490" cy="17787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837952" y="3534084"/>
            <a:ext cx="1107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549296" y="3836397"/>
            <a:ext cx="1684986" cy="1032763"/>
            <a:chOff x="549296" y="3865662"/>
            <a:chExt cx="1872207" cy="1147514"/>
          </a:xfrm>
        </p:grpSpPr>
        <p:pic>
          <p:nvPicPr>
            <p:cNvPr id="140" name="Picture 2" descr="R:\WORK\dnaclub\man blue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895" y="3865662"/>
              <a:ext cx="595010" cy="514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49296" y="4144403"/>
              <a:ext cx="409080" cy="35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012423" y="4151880"/>
              <a:ext cx="409080" cy="35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290331" y="4659564"/>
              <a:ext cx="409080" cy="35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969861" y="4155049"/>
              <a:ext cx="168744" cy="8384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flipH="1" flipV="1">
              <a:off x="1832196" y="4162985"/>
              <a:ext cx="168744" cy="8384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1494599" y="4423298"/>
              <a:ext cx="545" cy="197640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Прямая соединительная линия 76"/>
          <p:cNvCxnSpPr>
            <a:endCxn id="13" idx="3"/>
          </p:cNvCxnSpPr>
          <p:nvPr/>
        </p:nvCxnSpPr>
        <p:spPr>
          <a:xfrm flipH="1" flipV="1">
            <a:off x="2256218" y="2127340"/>
            <a:ext cx="963018" cy="9457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139" idx="3"/>
          </p:cNvCxnSpPr>
          <p:nvPr/>
        </p:nvCxnSpPr>
        <p:spPr>
          <a:xfrm flipH="1">
            <a:off x="1945628" y="2754050"/>
            <a:ext cx="1273609" cy="91853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15" idx="3"/>
          </p:cNvCxnSpPr>
          <p:nvPr/>
        </p:nvCxnSpPr>
        <p:spPr>
          <a:xfrm flipH="1">
            <a:off x="1746376" y="2793026"/>
            <a:ext cx="1911539" cy="256750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109" idx="0"/>
          </p:cNvCxnSpPr>
          <p:nvPr/>
        </p:nvCxnSpPr>
        <p:spPr>
          <a:xfrm flipH="1">
            <a:off x="3465306" y="2793026"/>
            <a:ext cx="474321" cy="186011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100" idx="0"/>
          </p:cNvCxnSpPr>
          <p:nvPr/>
        </p:nvCxnSpPr>
        <p:spPr>
          <a:xfrm>
            <a:off x="5069473" y="2793026"/>
            <a:ext cx="507348" cy="186011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354145" y="2793026"/>
            <a:ext cx="1733424" cy="2364166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82" idx="1"/>
          </p:cNvCxnSpPr>
          <p:nvPr/>
        </p:nvCxnSpPr>
        <p:spPr>
          <a:xfrm flipH="1" flipV="1">
            <a:off x="5797462" y="2754050"/>
            <a:ext cx="997545" cy="91853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08305" y="2276872"/>
            <a:ext cx="583124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удержания </a:t>
            </a: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квалификаций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98" b="3284"/>
          <a:stretch/>
        </p:blipFill>
        <p:spPr bwMode="auto">
          <a:xfrm>
            <a:off x="4283967" y="3284984"/>
            <a:ext cx="4860033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2420888"/>
            <a:ext cx="8064896" cy="108012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Выполняя каждую из квалификаций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в программе начисления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вознаграждений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6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месяцев подряд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– вы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получаете ee до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того момента, пока не выполните квалификацию выше.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39553" y="3645024"/>
            <a:ext cx="4104455" cy="266429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Дополнительным условием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явля-ется не снижение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товарооборота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более,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чем на 20% в месяц. Если это произошло, то член клуба предупреждается об этом за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месяц, 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имеет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возможность восстановить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товарооборот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, не теряя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квалификацию.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6"/>
            <a:ext cx="8064896" cy="1334805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Итак для получения всех видов премий  </a:t>
            </a: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три условия:</a:t>
            </a: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3224818"/>
            <a:ext cx="2688299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</a:t>
            </a: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Заключение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полного контракта на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сумму</a:t>
            </a:r>
          </a:p>
          <a:p>
            <a:pPr algn="ctr">
              <a:lnSpc>
                <a:spcPct val="90000"/>
              </a:lnSpc>
            </a:pPr>
            <a:r>
              <a:rPr lang="ru-RU" sz="5400" b="1" dirty="0" smtClean="0">
                <a:solidFill>
                  <a:srgbClr val="FF970D"/>
                </a:solidFill>
                <a:latin typeface="Myriad Pro" pitchFamily="34" charset="0"/>
              </a:rPr>
              <a:t>7</a:t>
            </a:r>
            <a:r>
              <a:rPr lang="ru-RU" sz="5400" b="1" dirty="0" smtClean="0">
                <a:solidFill>
                  <a:srgbClr val="FF970D"/>
                </a:solidFill>
                <a:latin typeface="Myriad Pro" pitchFamily="34" charset="0"/>
              </a:rPr>
              <a:t>000</a:t>
            </a:r>
            <a:r>
              <a:rPr lang="en-US" sz="5400" b="1" dirty="0" smtClean="0">
                <a:solidFill>
                  <a:srgbClr val="FF970D"/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rgbClr val="FF970D"/>
                </a:solidFill>
                <a:latin typeface="Myriad Pro" pitchFamily="34" charset="0"/>
              </a:rPr>
              <a:t>рублей</a:t>
            </a:r>
          </a:p>
          <a:p>
            <a:pPr algn="ctr"/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или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более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851" y="3224818"/>
            <a:ext cx="2688299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II</a:t>
            </a:r>
            <a:endParaRPr lang="ru-RU" sz="5400" b="1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вашей первой линии должно быть    минимум </a:t>
            </a:r>
          </a:p>
          <a:p>
            <a:pPr algn="ctr">
              <a:lnSpc>
                <a:spcPct val="90000"/>
              </a:lnSpc>
            </a:pPr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4 </a:t>
            </a:r>
          </a:p>
          <a:p>
            <a:pPr algn="ctr">
              <a:lnSpc>
                <a:spcPct val="70000"/>
              </a:lnSpc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полных контракта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149" y="3224818"/>
            <a:ext cx="2688299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III</a:t>
            </a:r>
            <a:endParaRPr lang="ru-RU" sz="5400" b="1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Ваша ежемесячная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активность на сумму не менее </a:t>
            </a:r>
          </a:p>
          <a:p>
            <a:pPr algn="ctr">
              <a:lnSpc>
                <a:spcPct val="90000"/>
              </a:lnSpc>
            </a:pPr>
            <a:r>
              <a:rPr lang="ru-RU" sz="5400" b="1" dirty="0" smtClean="0">
                <a:solidFill>
                  <a:srgbClr val="FF970D"/>
                </a:solidFill>
                <a:latin typeface="Myriad Pro" pitchFamily="34" charset="0"/>
              </a:rPr>
              <a:t>3500 </a:t>
            </a:r>
            <a:r>
              <a:rPr lang="ru-RU" sz="2000" dirty="0" smtClean="0">
                <a:solidFill>
                  <a:srgbClr val="FF970D"/>
                </a:solidFill>
                <a:latin typeface="Myriad Pro" pitchFamily="34" charset="0"/>
              </a:rPr>
              <a:t>рублей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7657" y="3057004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75956" y="3057004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64254" y="3057004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:\WORK\dnaclub\f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:\WORK\dnaclub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984310"/>
              </p:ext>
            </p:extLst>
          </p:nvPr>
        </p:nvGraphicFramePr>
        <p:xfrm>
          <a:off x="323528" y="1340769"/>
          <a:ext cx="8496948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84176"/>
                <a:gridCol w="1008112"/>
                <a:gridCol w="4752532"/>
              </a:tblGrid>
              <a:tr h="390550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активных членов клуба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 структуры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 клуба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12.000 руб.</a:t>
                      </a: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Топазовый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Рубиновый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Сапфировый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1.092.000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Изумрудный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1093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3.279.000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59925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Бриллиантовый </a:t>
                      </a: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3280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9.840.000</a:t>
                      </a:r>
                      <a:r>
                        <a:rPr lang="ru-RU" sz="1000" i="1" baseline="0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" descr="G:\WORK\dnaclub\divan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22673"/>
            <a:ext cx="2088232" cy="13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WORK\dnaclub\20023304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608" y="1124744"/>
            <a:ext cx="1196488" cy="11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WORK\dnaclub\lg-f14b3pds7-04-450x3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8160"/>
            <a:ext cx="1849031" cy="15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WORK\dnaclub\1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938" y="3633948"/>
            <a:ext cx="1946607" cy="11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WORK\dnaclub\file45252996_fimage_f69e3c6f58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5" t="19654" b="28883"/>
          <a:stretch/>
        </p:blipFill>
        <p:spPr bwMode="auto">
          <a:xfrm flipH="1">
            <a:off x="5148063" y="5331120"/>
            <a:ext cx="3995935" cy="15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WORK\dnaclub\Яхта_Мальдивиана_2013_год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3" t="26196" b="22394"/>
          <a:stretch/>
        </p:blipFill>
        <p:spPr bwMode="auto">
          <a:xfrm flipH="1">
            <a:off x="6399083" y="4293096"/>
            <a:ext cx="2762924" cy="10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WORK\dnaclub\67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4219700"/>
            <a:ext cx="2083349" cy="20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WORK\dnaclub\Holodilnik-General-Electric-GSE27NGBCSS-0019379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551" y="1499382"/>
            <a:ext cx="1167905" cy="19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60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302107"/>
            <a:ext cx="8064896" cy="542718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выплат </a:t>
            </a: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6279123"/>
            <a:ext cx="3528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Структурный и квалификационный бонусы суммируются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487162"/>
              </p:ext>
            </p:extLst>
          </p:nvPr>
        </p:nvGraphicFramePr>
        <p:xfrm>
          <a:off x="291363" y="1988840"/>
          <a:ext cx="8568956" cy="42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79"/>
                <a:gridCol w="591279"/>
                <a:gridCol w="591279"/>
                <a:gridCol w="1473608"/>
                <a:gridCol w="591279"/>
                <a:gridCol w="591279"/>
                <a:gridCol w="591279"/>
                <a:gridCol w="591279"/>
                <a:gridCol w="591279"/>
                <a:gridCol w="591279"/>
                <a:gridCol w="591279"/>
                <a:gridCol w="591279"/>
                <a:gridCol w="591279"/>
              </a:tblGrid>
              <a:tr h="1728192">
                <a:tc>
                  <a:txBody>
                    <a:bodyPr/>
                    <a:lstStyle/>
                    <a:p>
                      <a:pPr algn="l"/>
                      <a:r>
                        <a:rPr lang="ru-RU" sz="10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0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  <a:endParaRPr lang="ru-RU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для квалификации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структурный бонус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 клуба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Топазовый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Рубиновый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Сапфировый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Изумрудный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Бриллиантовый </a:t>
                      </a:r>
                      <a:r>
                        <a:rPr lang="ru-RU" sz="10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90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Топазовый </a:t>
                      </a: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Рубиновый </a:t>
                      </a: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Сапфировый </a:t>
                      </a: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+4%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+9%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+10%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Изумрудный </a:t>
                      </a: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25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ru-RU" sz="1000" b="1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12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2187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Бриллиантовый </a:t>
                      </a:r>
                      <a:r>
                        <a:rPr lang="ru-RU" sz="1000" i="1" dirty="0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smtClean="0">
                          <a:solidFill>
                            <a:srgbClr val="5E597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dirty="0" smtClean="0">
                        <a:solidFill>
                          <a:srgbClr val="5E597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6000" marR="12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971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>
            <a:off x="291363" y="5157192"/>
            <a:ext cx="8568952" cy="0"/>
          </a:xfrm>
          <a:prstGeom prst="line">
            <a:avLst/>
          </a:prstGeom>
          <a:ln w="28575">
            <a:solidFill>
              <a:srgbClr val="FF97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Бонус квалификаций</a:t>
            </a: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2420888"/>
            <a:ext cx="8064896" cy="194421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Бизнес-партнёрам компании </a:t>
            </a:r>
            <a:r>
              <a:rPr lang="en-US" sz="2000" b="1" i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доступна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программа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«Бонус квалификаций»,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на которую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выделяется </a:t>
            </a: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2% от 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товарооборота всей компании.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 Распределяются эти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2%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среди членов клуба, начиная с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квалификации Рубиновый мастер и выше, в зависимости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от товарооборота структуры  текущего месяца и выплачиваются вместе  с обычным вознаграждением.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8773" y="4977172"/>
            <a:ext cx="6912768" cy="1008112"/>
          </a:xfrm>
          <a:prstGeom prst="rect">
            <a:avLst/>
          </a:prstGeom>
          <a:noFill/>
          <a:ln w="1270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46785" y="5085184"/>
            <a:ext cx="6696744" cy="792088"/>
          </a:xfrm>
          <a:prstGeom prst="rect">
            <a:avLst/>
          </a:prstGeom>
          <a:solidFill>
            <a:srgbClr val="5E5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46785" y="5085184"/>
            <a:ext cx="272887" cy="79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6440" y="5019563"/>
            <a:ext cx="1178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5400" b="1" dirty="0" smtClean="0">
                <a:solidFill>
                  <a:schemeClr val="bg1"/>
                </a:solidFill>
                <a:latin typeface="Myriad Pro" pitchFamily="34" charset="0"/>
              </a:rPr>
              <a:t>2%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542718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Чек компании </a:t>
            </a:r>
            <a:r>
              <a:rPr lang="en-US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dnaclub</a:t>
            </a:r>
            <a:r>
              <a:rPr lang="en-US" sz="4000" dirty="0" smtClean="0">
                <a:solidFill>
                  <a:srgbClr val="00B0F0"/>
                </a:solidFill>
                <a:effectLst/>
                <a:latin typeface="Myriad Pro" pitchFamily="34" charset="0"/>
              </a:rPr>
              <a:t>®</a:t>
            </a:r>
            <a:endParaRPr lang="ru-RU" sz="4000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876734"/>
            <a:ext cx="2688299" cy="310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</a:t>
            </a: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Премия за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приглашенных</a:t>
            </a:r>
            <a:b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</a:b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членов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клуба</a:t>
            </a:r>
            <a:b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</a:b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 1 по 4 уровень </a:t>
            </a:r>
          </a:p>
          <a:p>
            <a:pPr algn="ctr"/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(32%)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851" y="2876734"/>
            <a:ext cx="2688299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II</a:t>
            </a:r>
            <a:endParaRPr lang="ru-RU" sz="5400" b="1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Премия с бесконечности </a:t>
            </a:r>
          </a:p>
          <a:p>
            <a:pPr algn="ctr"/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2 -10% </a:t>
            </a:r>
          </a:p>
          <a:p>
            <a:pPr algn="ctr"/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от объема своей структуры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149" y="2876734"/>
            <a:ext cx="2688299" cy="310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 smtClean="0">
                <a:solidFill>
                  <a:srgbClr val="5E5971"/>
                </a:solidFill>
                <a:latin typeface="Myriad Pro" pitchFamily="34" charset="0"/>
              </a:rPr>
              <a:t>III</a:t>
            </a:r>
            <a:endParaRPr lang="ru-RU" sz="5400" b="1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Бонус квалификаций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/>
            </a:r>
            <a:b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</a:b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 размере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FF970D"/>
                </a:solidFill>
                <a:latin typeface="Myriad Pro" pitchFamily="34" charset="0"/>
              </a:rPr>
              <a:t>2</a:t>
            </a:r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%</a:t>
            </a:r>
            <a:r>
              <a:rPr lang="ru-RU" sz="5400" dirty="0">
                <a:solidFill>
                  <a:srgbClr val="5E5971"/>
                </a:solidFill>
                <a:latin typeface="Myriad Pro" pitchFamily="34" charset="0"/>
              </a:rPr>
              <a:t> </a:t>
            </a:r>
            <a:endParaRPr lang="ru-RU" sz="54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/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от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товарооборота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компании</a:t>
            </a:r>
            <a:endParaRPr lang="ru-RU" sz="1200" i="1" dirty="0">
              <a:solidFill>
                <a:srgbClr val="5E5971"/>
              </a:solidFill>
              <a:latin typeface="Myriad Pro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7657" y="2708920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75956" y="2708920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64254" y="2708920"/>
            <a:ext cx="792088" cy="792088"/>
          </a:xfrm>
          <a:prstGeom prst="rect">
            <a:avLst/>
          </a:prstGeom>
          <a:noFill/>
          <a:ln w="19050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4"/>
          <p:cNvSpPr txBox="1">
            <a:spLocks/>
          </p:cNvSpPr>
          <p:nvPr/>
        </p:nvSpPr>
        <p:spPr>
          <a:xfrm>
            <a:off x="539552" y="1986136"/>
            <a:ext cx="8064896" cy="434752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Таким образом, чек компании </a:t>
            </a:r>
            <a:r>
              <a:rPr lang="en-US" sz="2000" b="1" i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состоит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из </a:t>
            </a:r>
            <a:r>
              <a:rPr lang="en-US" sz="2000" dirty="0">
                <a:solidFill>
                  <a:srgbClr val="5E5971"/>
                </a:solidFill>
                <a:latin typeface="Myriad Pro" pitchFamily="34" charset="0"/>
              </a:rPr>
              <a:t>3-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х слагаемых: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09329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Общая сумма начислений составляет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Myriad Pro" pitchFamily="34" charset="0"/>
              </a:rPr>
              <a:t>44</a:t>
            </a:r>
            <a:r>
              <a:rPr lang="ru-RU" sz="2000" b="1" dirty="0">
                <a:solidFill>
                  <a:srgbClr val="00B0F0"/>
                </a:solidFill>
                <a:latin typeface="Myriad Pro" pitchFamily="34" charset="0"/>
              </a:rPr>
              <a:t>%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:\WORK\dnaclub\0397ANz74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65459" r="60785" b="-1038"/>
          <a:stretch/>
        </p:blipFill>
        <p:spPr bwMode="auto">
          <a:xfrm>
            <a:off x="6372200" y="893692"/>
            <a:ext cx="2771800" cy="24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WORK\dnaclub\f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986136"/>
            <a:ext cx="4536504" cy="446720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Компания </a:t>
            </a:r>
            <a:r>
              <a:rPr lang="en-US" sz="2000" b="1" i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занимается продвижением уникальных продуктов для красоты и здоровья,  биологически активных добавок линейки </a:t>
            </a:r>
            <a:r>
              <a:rPr lang="en-US" sz="2000" b="1" i="1" dirty="0"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, косметической линейки  </a:t>
            </a:r>
            <a:r>
              <a:rPr lang="en-US" sz="2000" dirty="0" smtClean="0">
                <a:solidFill>
                  <a:srgbClr val="5E5971"/>
                </a:solidFill>
                <a:latin typeface="Myriad Pro" pitchFamily="34" charset="0"/>
              </a:rPr>
              <a:t>ULTIMA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 и функционального питания, разработанных Сибирским Центром Фармакологии и Биотехнологии. Продукты компании </a:t>
            </a:r>
            <a:r>
              <a:rPr lang="en-US" sz="2000" b="1" i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созданы с применением нанотехнологий и открывают новую эру биологической коррекции организма, как больных так и здоровых людей.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4896" cy="648072"/>
          </a:xfrm>
        </p:spPr>
        <p:txBody>
          <a:bodyPr>
            <a:noAutofit/>
          </a:bodyPr>
          <a:lstStyle/>
          <a:p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:\WORK\dnaclub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R:\WORK\dnaclub\dinej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3861"/>
            <a:ext cx="4401759" cy="34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Динамическое присвоение </a:t>
            </a: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квалификаций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2420888"/>
            <a:ext cx="8064896" cy="108012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Присвоение квалификаций в программе начислений происходит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динамически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.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Происходит подтягивание более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старших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квалификаций. 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39553" y="3645024"/>
            <a:ext cx="4104455" cy="266429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Например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: </a:t>
            </a:r>
            <a:endParaRPr lang="ru-RU" sz="2000" b="1" i="1" dirty="0" smtClean="0">
              <a:solidFill>
                <a:srgbClr val="FF970D"/>
              </a:solidFill>
              <a:latin typeface="Myriad Pro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если под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вами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в разных ветках на любом уровне расположены три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контракта с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уровнем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Коорди-натор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 выше, то в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ы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становитесь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Мастером. </a:t>
            </a:r>
            <a:endParaRPr lang="ru-RU" sz="2000" b="1" i="1" dirty="0">
              <a:solidFill>
                <a:srgbClr val="00B0F0"/>
              </a:solidFill>
              <a:latin typeface="Myriad Pro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9765" y="3233032"/>
            <a:ext cx="728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798" y="3537080"/>
            <a:ext cx="71124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31471" y="5157192"/>
            <a:ext cx="62470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47139" y="5841328"/>
            <a:ext cx="62470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99559" y="4437112"/>
            <a:ext cx="62470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6812451" y="423860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6111" y="4437112"/>
            <a:ext cx="535425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92049" y="4437112"/>
            <a:ext cx="535425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45278" y="5196848"/>
            <a:ext cx="535425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92049" y="5119524"/>
            <a:ext cx="535425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359376" y="5960313"/>
            <a:ext cx="1107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811912" y="5013192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7759492" y="5619511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759492" y="494116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43554" y="494116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847768" y="3938045"/>
            <a:ext cx="615030" cy="40882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7145001" y="3938045"/>
            <a:ext cx="615030" cy="40882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4290" y="4437112"/>
            <a:ext cx="537246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716" y="5157192"/>
            <a:ext cx="62756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516" y="5841328"/>
            <a:ext cx="62756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56480" y="3537080"/>
            <a:ext cx="707999" cy="6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Динамическое присвоение </a:t>
            </a: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квалификаций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2420888"/>
            <a:ext cx="8064896" cy="108012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Присвоение квалификаций в программе начислений происходит 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динамически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.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Происходит подтягивание более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старших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квалификаций. </a:t>
            </a:r>
          </a:p>
        </p:txBody>
      </p:sp>
      <p:pic>
        <p:nvPicPr>
          <p:cNvPr id="35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697" y="4435517"/>
            <a:ext cx="62756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92049" y="5117930"/>
            <a:ext cx="537246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43457" y="5194992"/>
            <a:ext cx="537246" cy="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90228" y="4435518"/>
            <a:ext cx="537246" cy="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одержимое 4"/>
          <p:cNvSpPr txBox="1">
            <a:spLocks/>
          </p:cNvSpPr>
          <p:nvPr/>
        </p:nvSpPr>
        <p:spPr>
          <a:xfrm>
            <a:off x="539553" y="3645024"/>
            <a:ext cx="4104455" cy="266429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Например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: </a:t>
            </a:r>
            <a:endParaRPr lang="ru-RU" sz="2000" b="1" i="1" dirty="0" smtClean="0">
              <a:solidFill>
                <a:srgbClr val="FF970D"/>
              </a:solidFill>
              <a:latin typeface="Myriad Pro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если под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вами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в разных ветках на любом уровне расположены три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контракта с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уровнем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Мастер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 выше, то в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ы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становитесь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Топазовым </a:t>
            </a: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мастером. </a:t>
            </a:r>
            <a:endParaRPr lang="ru-RU" sz="2000" b="1" i="1" dirty="0">
              <a:solidFill>
                <a:srgbClr val="00B0F0"/>
              </a:solidFill>
              <a:latin typeface="Myriad Pro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9965" y="3224009"/>
            <a:ext cx="1696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Топазовый </a:t>
            </a:r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812451" y="423860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737797" y="5960313"/>
            <a:ext cx="728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endParaRPr lang="ru-RU" sz="1200" b="1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6811912" y="5013192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759492" y="5619511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759492" y="494116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843554" y="4941168"/>
            <a:ext cx="539" cy="144000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847768" y="3938045"/>
            <a:ext cx="615030" cy="40882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7145001" y="3938045"/>
            <a:ext cx="615030" cy="408824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3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Компрессия бизнес-мест</a:t>
            </a: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программе начислений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Содержимое 4"/>
          <p:cNvSpPr txBox="1">
            <a:spLocks/>
          </p:cNvSpPr>
          <p:nvPr/>
        </p:nvSpPr>
        <p:spPr>
          <a:xfrm>
            <a:off x="539552" y="2420888"/>
            <a:ext cx="8064896" cy="108012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Компрессия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бизнес-мест в программе</a:t>
            </a:r>
            <a:r>
              <a:rPr lang="en-US" sz="2000" dirty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начислений. Все места, не активные в течение 14 месяцев, согласно условиям маркетинг-плана, удаляются. 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39553" y="3645024"/>
            <a:ext cx="4104455" cy="266429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970D"/>
                </a:solidFill>
                <a:latin typeface="Myriad Pro" pitchFamily="34" charset="0"/>
              </a:rPr>
              <a:t>Например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: </a:t>
            </a:r>
            <a:endParaRPr lang="ru-RU" sz="2000" b="1" i="1" dirty="0" smtClean="0">
              <a:solidFill>
                <a:srgbClr val="FF970D"/>
              </a:solidFill>
              <a:latin typeface="Myriad Pro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контракт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подписан 10 июля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2015 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  с этого времени на этом номере не было ни одной ЗАКУПКИ  на сумму не менее 3000 руб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. -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1 сентября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2016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года он будет удален. При этом нижестоящие уровни подтягиваются к вышестоящим.</a:t>
            </a:r>
          </a:p>
        </p:txBody>
      </p:sp>
      <p:pic>
        <p:nvPicPr>
          <p:cNvPr id="1027" name="Picture 3" descr="R:\WORK\dnaclub\Card 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6524"/>
            <a:ext cx="3158480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302107"/>
            <a:ext cx="8064896" cy="974766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квалификация –</a:t>
            </a:r>
            <a:b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выгодно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Содержимое 4"/>
          <p:cNvSpPr txBox="1">
            <a:spLocks/>
          </p:cNvSpPr>
          <p:nvPr/>
        </p:nvSpPr>
        <p:spPr>
          <a:xfrm>
            <a:off x="539552" y="2420888"/>
            <a:ext cx="3744416" cy="36004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без квалификации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72000" y="2492896"/>
            <a:ext cx="1" cy="3312368"/>
          </a:xfrm>
          <a:prstGeom prst="line">
            <a:avLst/>
          </a:prstGeom>
          <a:ln w="6350"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4"/>
          <p:cNvSpPr txBox="1">
            <a:spLocks/>
          </p:cNvSpPr>
          <p:nvPr/>
        </p:nvSpPr>
        <p:spPr>
          <a:xfrm>
            <a:off x="4856584" y="2420888"/>
            <a:ext cx="3744416" cy="36004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 квалификацией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68035" y="5982626"/>
            <a:ext cx="8064896" cy="75874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accent2"/>
              </a:buClr>
              <a:buSzPct val="85000"/>
            </a:pPr>
            <a:r>
              <a:rPr lang="ru-RU" sz="3200" b="1" i="1" dirty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E5971"/>
                </a:solidFill>
                <a:effectLst/>
                <a:latin typeface="Myriad Pro" pitchFamily="34" charset="0"/>
                <a:ea typeface="+mn-ea"/>
                <a:cs typeface="+mn-cs"/>
              </a:rPr>
              <a:t>Ваш </a:t>
            </a:r>
            <a:r>
              <a:rPr lang="ru-RU" sz="3200" b="1" i="1" dirty="0" smtClean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E5971"/>
                </a:solidFill>
                <a:effectLst/>
                <a:latin typeface="Myriad Pro" pitchFamily="34" charset="0"/>
                <a:ea typeface="+mn-ea"/>
                <a:cs typeface="+mn-cs"/>
              </a:rPr>
              <a:t>доход </a:t>
            </a:r>
            <a:r>
              <a:rPr lang="ru-RU" sz="3200" b="1" i="1" dirty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E5971"/>
                </a:solidFill>
                <a:effectLst/>
                <a:latin typeface="Myriad Pro" pitchFamily="34" charset="0"/>
                <a:ea typeface="+mn-ea"/>
                <a:cs typeface="+mn-cs"/>
              </a:rPr>
              <a:t>~ на </a:t>
            </a:r>
            <a:r>
              <a:rPr lang="ru-RU" sz="3200" b="1" i="1" dirty="0" smtClean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970D"/>
                </a:solidFill>
                <a:effectLst/>
                <a:latin typeface="Myriad Pro" pitchFamily="34" charset="0"/>
                <a:ea typeface="+mn-ea"/>
                <a:cs typeface="+mn-cs"/>
              </a:rPr>
              <a:t>35%</a:t>
            </a:r>
            <a:r>
              <a:rPr lang="ru-RU" sz="3200" b="1" i="1" dirty="0" smtClean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E5971"/>
                </a:solidFill>
                <a:effectLst/>
                <a:latin typeface="Myriad Pro" pitchFamily="34" charset="0"/>
                <a:ea typeface="+mn-ea"/>
                <a:cs typeface="+mn-cs"/>
              </a:rPr>
              <a:t> </a:t>
            </a:r>
            <a:r>
              <a:rPr lang="ru-RU" sz="3200" b="1" i="1" dirty="0">
                <a:ln w="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5E5971"/>
                </a:solidFill>
                <a:effectLst/>
                <a:latin typeface="Myriad Pro" pitchFamily="34" charset="0"/>
                <a:ea typeface="+mn-ea"/>
                <a:cs typeface="+mn-cs"/>
              </a:rPr>
              <a:t>больше!</a:t>
            </a:r>
          </a:p>
        </p:txBody>
      </p:sp>
      <p:grpSp>
        <p:nvGrpSpPr>
          <p:cNvPr id="2054" name="Группа 2053"/>
          <p:cNvGrpSpPr/>
          <p:nvPr/>
        </p:nvGrpSpPr>
        <p:grpSpPr>
          <a:xfrm>
            <a:off x="4788024" y="2852936"/>
            <a:ext cx="3600400" cy="2707281"/>
            <a:chOff x="4788024" y="2762925"/>
            <a:chExt cx="3600400" cy="27072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866144" y="2924944"/>
              <a:ext cx="328621" cy="47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5696228" y="3548034"/>
              <a:ext cx="401571" cy="457030"/>
              <a:chOff x="5394565" y="3548034"/>
              <a:chExt cx="401571" cy="45703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5275174" y="4267056"/>
              <a:ext cx="401571" cy="457030"/>
              <a:chOff x="5394565" y="3548034"/>
              <a:chExt cx="401571" cy="45703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4788024" y="4988194"/>
              <a:ext cx="401571" cy="457030"/>
              <a:chOff x="5394565" y="3548034"/>
              <a:chExt cx="401571" cy="45703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Группа 25"/>
            <p:cNvGrpSpPr/>
            <p:nvPr/>
          </p:nvGrpSpPr>
          <p:grpSpPr>
            <a:xfrm>
              <a:off x="6457839" y="3548034"/>
              <a:ext cx="401571" cy="457030"/>
              <a:chOff x="5394565" y="3548034"/>
              <a:chExt cx="401571" cy="457030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Группа 28"/>
            <p:cNvGrpSpPr/>
            <p:nvPr/>
          </p:nvGrpSpPr>
          <p:grpSpPr>
            <a:xfrm>
              <a:off x="7194765" y="3548034"/>
              <a:ext cx="401571" cy="457030"/>
              <a:chOff x="5394565" y="3548034"/>
              <a:chExt cx="401571" cy="45703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7986853" y="3548034"/>
              <a:ext cx="401571" cy="457030"/>
              <a:chOff x="5394565" y="3548034"/>
              <a:chExt cx="401571" cy="45703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6128276" y="4267056"/>
              <a:ext cx="401571" cy="457030"/>
              <a:chOff x="5394565" y="3548034"/>
              <a:chExt cx="401571" cy="457030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5652120" y="4988194"/>
              <a:ext cx="401571" cy="457030"/>
              <a:chOff x="5394565" y="3548034"/>
              <a:chExt cx="401571" cy="457030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Группа 40"/>
            <p:cNvGrpSpPr/>
            <p:nvPr/>
          </p:nvGrpSpPr>
          <p:grpSpPr>
            <a:xfrm>
              <a:off x="6546693" y="5013176"/>
              <a:ext cx="401571" cy="457030"/>
              <a:chOff x="5394565" y="3548034"/>
              <a:chExt cx="401571" cy="457030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Прямоугольник 43"/>
            <p:cNvSpPr/>
            <p:nvPr/>
          </p:nvSpPr>
          <p:spPr>
            <a:xfrm>
              <a:off x="7177919" y="2762925"/>
              <a:ext cx="11518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 smtClean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Премия</a:t>
              </a:r>
            </a:p>
            <a:p>
              <a:r>
                <a:rPr lang="ru-RU" b="1" i="1" dirty="0" smtClean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8400 </a:t>
              </a:r>
              <a:r>
                <a:rPr lang="ru-RU" sz="1400" b="1" i="1" dirty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руб.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35214" y="2961819"/>
              <a:ext cx="118266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1200" b="1" i="1" dirty="0" smtClean="0">
                  <a:solidFill>
                    <a:srgbClr val="5E5971"/>
                  </a:solidFill>
                  <a:latin typeface="Times New Roman" pitchFamily="18" charset="0"/>
                  <a:cs typeface="Times New Roman" pitchFamily="18" charset="0"/>
                </a:rPr>
                <a:t>Координатор</a:t>
              </a:r>
              <a:endParaRPr lang="ru-RU" sz="1200" b="1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918617" y="3295402"/>
              <a:ext cx="923986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5475959" y="4005064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077094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5940152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6534794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6064293" y="4005064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7194290" y="3296596"/>
              <a:ext cx="923986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6678116" y="3396563"/>
              <a:ext cx="176092" cy="102206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7192572" y="3396563"/>
              <a:ext cx="176092" cy="102206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683568" y="2852936"/>
            <a:ext cx="3600400" cy="2707281"/>
            <a:chOff x="4788024" y="2762925"/>
            <a:chExt cx="3600400" cy="2707281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866144" y="2924944"/>
              <a:ext cx="328621" cy="47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5696228" y="3548034"/>
              <a:ext cx="401571" cy="457030"/>
              <a:chOff x="5394565" y="3548034"/>
              <a:chExt cx="401571" cy="457030"/>
            </a:xfrm>
          </p:grpSpPr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Группа 68"/>
            <p:cNvGrpSpPr/>
            <p:nvPr/>
          </p:nvGrpSpPr>
          <p:grpSpPr>
            <a:xfrm>
              <a:off x="5275174" y="4267056"/>
              <a:ext cx="401571" cy="457030"/>
              <a:chOff x="5394565" y="3548034"/>
              <a:chExt cx="401571" cy="457030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Группа 69"/>
            <p:cNvGrpSpPr/>
            <p:nvPr/>
          </p:nvGrpSpPr>
          <p:grpSpPr>
            <a:xfrm>
              <a:off x="4788024" y="4988194"/>
              <a:ext cx="401571" cy="457030"/>
              <a:chOff x="5394565" y="3548034"/>
              <a:chExt cx="401571" cy="457030"/>
            </a:xfrm>
          </p:grpSpPr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Группа 70"/>
            <p:cNvGrpSpPr/>
            <p:nvPr/>
          </p:nvGrpSpPr>
          <p:grpSpPr>
            <a:xfrm>
              <a:off x="6457839" y="3548034"/>
              <a:ext cx="401571" cy="457030"/>
              <a:chOff x="5394565" y="3548034"/>
              <a:chExt cx="401571" cy="457030"/>
            </a:xfrm>
          </p:grpSpPr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Группа 71"/>
            <p:cNvGrpSpPr/>
            <p:nvPr/>
          </p:nvGrpSpPr>
          <p:grpSpPr>
            <a:xfrm>
              <a:off x="7194765" y="3548034"/>
              <a:ext cx="401571" cy="457030"/>
              <a:chOff x="5394565" y="3548034"/>
              <a:chExt cx="401571" cy="457030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Группа 72"/>
            <p:cNvGrpSpPr/>
            <p:nvPr/>
          </p:nvGrpSpPr>
          <p:grpSpPr>
            <a:xfrm>
              <a:off x="7986853" y="3548034"/>
              <a:ext cx="401571" cy="457030"/>
              <a:chOff x="5394565" y="3548034"/>
              <a:chExt cx="401571" cy="457030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Группа 73"/>
            <p:cNvGrpSpPr/>
            <p:nvPr/>
          </p:nvGrpSpPr>
          <p:grpSpPr>
            <a:xfrm>
              <a:off x="6128276" y="4267056"/>
              <a:ext cx="401571" cy="457030"/>
              <a:chOff x="5394565" y="3548034"/>
              <a:chExt cx="401571" cy="457030"/>
            </a:xfrm>
          </p:grpSpPr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Группа 74"/>
            <p:cNvGrpSpPr/>
            <p:nvPr/>
          </p:nvGrpSpPr>
          <p:grpSpPr>
            <a:xfrm>
              <a:off x="5652120" y="4988194"/>
              <a:ext cx="401571" cy="457030"/>
              <a:chOff x="5394565" y="3548034"/>
              <a:chExt cx="401571" cy="457030"/>
            </a:xfrm>
          </p:grpSpPr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Группа 75"/>
            <p:cNvGrpSpPr/>
            <p:nvPr/>
          </p:nvGrpSpPr>
          <p:grpSpPr>
            <a:xfrm>
              <a:off x="6546693" y="5013176"/>
              <a:ext cx="401571" cy="457030"/>
              <a:chOff x="5394565" y="3548034"/>
              <a:chExt cx="401571" cy="457030"/>
            </a:xfrm>
          </p:grpSpPr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5988" y="3548034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4565" y="3616068"/>
                <a:ext cx="270148" cy="3889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7" name="Прямоугольник 76"/>
            <p:cNvSpPr/>
            <p:nvPr/>
          </p:nvSpPr>
          <p:spPr>
            <a:xfrm>
              <a:off x="7177919" y="2762925"/>
              <a:ext cx="11518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i="1" dirty="0" smtClean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Премия</a:t>
              </a:r>
            </a:p>
            <a:p>
              <a:pPr lvl="0"/>
              <a:r>
                <a:rPr lang="ru-RU" b="1" i="1" dirty="0" smtClean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6240 </a:t>
              </a:r>
              <a:r>
                <a:rPr lang="ru-RU" sz="1400" b="1" i="1" dirty="0" smtClean="0">
                  <a:solidFill>
                    <a:srgbClr val="FF970D"/>
                  </a:solidFill>
                  <a:latin typeface="Myriad Pro" pitchFamily="34" charset="0"/>
                  <a:cs typeface="Times New Roman" pitchFamily="18" charset="0"/>
                </a:rPr>
                <a:t>руб.</a:t>
              </a:r>
              <a:endParaRPr lang="ru-RU" sz="1400" b="1" i="1" dirty="0">
                <a:solidFill>
                  <a:srgbClr val="FF970D"/>
                </a:solidFill>
                <a:latin typeface="Myriad Pro" pitchFamily="34" charset="0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077094" y="2961819"/>
              <a:ext cx="17407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1200" b="1" i="1" dirty="0" smtClean="0">
                  <a:solidFill>
                    <a:srgbClr val="5E5971"/>
                  </a:solidFill>
                  <a:latin typeface="Times New Roman" pitchFamily="18" charset="0"/>
                  <a:cs typeface="Times New Roman" pitchFamily="18" charset="0"/>
                </a:rPr>
                <a:t>Активный член клуба</a:t>
              </a:r>
              <a:endParaRPr lang="ru-RU" sz="1200" b="1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5918617" y="3295402"/>
              <a:ext cx="923986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5475959" y="4005064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5077094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5940152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6534794" y="4726789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 flipV="1">
              <a:off x="6064293" y="4005064"/>
              <a:ext cx="176092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 flipV="1">
              <a:off x="7194290" y="3296596"/>
              <a:ext cx="923986" cy="204412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678116" y="3396563"/>
              <a:ext cx="176092" cy="102206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7192572" y="3396563"/>
              <a:ext cx="176092" cy="102206"/>
            </a:xfrm>
            <a:prstGeom prst="line">
              <a:avLst/>
            </a:prstGeom>
            <a:ln w="6350"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232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23"/>
          <a:stretch/>
        </p:blipFill>
        <p:spPr bwMode="auto">
          <a:xfrm>
            <a:off x="4471325" y="1340767"/>
            <a:ext cx="4672675" cy="50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R:\WORK\dnaclub\f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539552" y="1484784"/>
            <a:ext cx="4320480" cy="518457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Программа начислений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предназ-начена для членов клуба, желающих полностью реализовать свой бизнес потенциал, а также построить серьезный бизнес с возможностью получения стабильно растущего дохода.</a:t>
            </a:r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B0F0"/>
                </a:solidFill>
                <a:latin typeface="Myriad Pro" pitchFamily="34" charset="0"/>
              </a:rPr>
              <a:t>Программа начислений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позволяет любому человеку стать настоящим лидером, продвигаться по карьерной лестнице и стать полноправным партнёром, активно участвующим во всех направлениях деятельности компании.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pic>
        <p:nvPicPr>
          <p:cNvPr id="5" name="Picture 2" descr="R:\WORK\dnaclub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539552" y="1484784"/>
            <a:ext cx="8064896" cy="25202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Распространение продуктов компании 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dnaclub</a:t>
            </a:r>
            <a:r>
              <a:rPr lang="en-US" sz="2000" b="1" i="1" dirty="0">
                <a:solidFill>
                  <a:srgbClr val="00B0F0"/>
                </a:solidFill>
                <a:latin typeface="Myriad Pro" pitchFamily="34" charset="0"/>
              </a:rPr>
              <a:t>®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осуществляется через клуб потребителей, построенный по принципу потребительской сети. Вы можете стать членами потребительского клуба компании </a:t>
            </a:r>
            <a:r>
              <a:rPr lang="en-US" sz="2000" b="1" i="1" dirty="0" smtClean="0">
                <a:solidFill>
                  <a:srgbClr val="00B0F0"/>
                </a:solidFill>
                <a:latin typeface="Myriad Pro" pitchFamily="34" charset="0"/>
              </a:rPr>
              <a:t>dnaclub®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и получить возможность приобретать товары с существенной скидкой, а также, приглашая в клуб своих друзей и близких, создать потребительскую сеть и получать за свою деятельность агентское вознаграждение (премию) в соответствии с маркетинг - планом компании. </a:t>
            </a:r>
          </a:p>
        </p:txBody>
      </p:sp>
      <p:pic>
        <p:nvPicPr>
          <p:cNvPr id="7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875282" y="4437112"/>
            <a:ext cx="5393436" cy="1917627"/>
            <a:chOff x="1835696" y="4463701"/>
            <a:chExt cx="5393436" cy="1917627"/>
          </a:xfrm>
        </p:grpSpPr>
        <p:pic>
          <p:nvPicPr>
            <p:cNvPr id="26" name="Picture 2" descr="R:\WORK\dnaclub\man 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998" y="4463701"/>
              <a:ext cx="549732" cy="4751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R:\WORK\dnaclub\man gr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899578"/>
              <a:ext cx="549732" cy="4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:\WORK\dnaclub\man 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332" y="5792854"/>
              <a:ext cx="549732" cy="4751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R:\WORK\dnaclub\man gr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83" y="5309384"/>
              <a:ext cx="549732" cy="4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R:\WORK\dnaclub\man gr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773" y="4472788"/>
              <a:ext cx="549732" cy="4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R:\WORK\dnaclub\man gr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052" y="4825776"/>
              <a:ext cx="549732" cy="4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R:\WORK\dnaclub\man gr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400" y="5293732"/>
              <a:ext cx="549732" cy="475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R:\WORK\dnaclub\man blu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334" y="4816689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R:\WORK\dnaclub\man gr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53" y="5623388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R:\WORK\dnaclub\man gr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115" y="5623388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R:\WORK\dnaclub\man gr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801" y="4816689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R:\WORK\dnaclub\man gr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582" y="5623388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R:\WORK\dnaclub\man gr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363" y="4816689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R:\WORK\dnaclub\man blu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144" y="5623388"/>
              <a:ext cx="745781" cy="64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456617" y="5345955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968785" y="5345955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4831040" y="5345955"/>
              <a:ext cx="216024" cy="23078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5408945" y="4710384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320713" y="4701297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72641" y="5945717"/>
              <a:ext cx="648072" cy="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653217" y="5940676"/>
              <a:ext cx="648072" cy="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420969" y="5139018"/>
              <a:ext cx="648072" cy="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98998" y="5137174"/>
              <a:ext cx="234083" cy="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4072498" y="6150544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182974" y="6150544"/>
              <a:ext cx="216024" cy="23078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437193" y="5348962"/>
              <a:ext cx="216024" cy="230784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539552" y="1986136"/>
            <a:ext cx="8064896" cy="44672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Для того, чтобы стать участником программы начисления премий необходимо выкупить продукцию компании на сумму </a:t>
            </a:r>
            <a:r>
              <a:rPr lang="en-US" sz="2000" b="1" i="1" dirty="0">
                <a:solidFill>
                  <a:srgbClr val="00B0F0"/>
                </a:solidFill>
                <a:latin typeface="Myriad Pro" pitchFamily="34" charset="0"/>
              </a:rPr>
              <a:t>70</a:t>
            </a:r>
            <a:r>
              <a:rPr lang="ru-RU" sz="2000" b="1" i="1" dirty="0">
                <a:solidFill>
                  <a:srgbClr val="00B0F0"/>
                </a:solidFill>
                <a:latin typeface="Myriad Pro" pitchFamily="34" charset="0"/>
              </a:rPr>
              <a:t>00 рублей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После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этого член клуба получает право на  премии с приглашённых им людей.</a:t>
            </a:r>
            <a:r>
              <a:rPr lang="en-US" sz="2000" dirty="0">
                <a:solidFill>
                  <a:srgbClr val="5E5971"/>
                </a:solidFill>
                <a:latin typeface="Myriad Pro" pitchFamily="34" charset="0"/>
              </a:rPr>
              <a:t>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Причем премия начисляется с суммы за вычетом  складской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наценки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, т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.е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. на фактически полученные компанией деньги.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196752"/>
            <a:ext cx="8064896" cy="6480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Маркетинг план</a:t>
            </a:r>
            <a:endParaRPr lang="ru-RU" sz="4000" b="1" i="1" spc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3107459"/>
            <a:ext cx="2952328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6000</a:t>
            </a:r>
            <a:r>
              <a:rPr lang="ru-RU" dirty="0">
                <a:solidFill>
                  <a:srgbClr val="5E5971"/>
                </a:solidFill>
                <a:latin typeface="Myriad Pro" pitchFamily="34" charset="0"/>
              </a:rPr>
              <a:t> </a:t>
            </a:r>
            <a:endParaRPr lang="ru-RU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rgbClr val="FF970D"/>
                </a:solidFill>
                <a:latin typeface="Myriad Pro" pitchFamily="34" charset="0"/>
              </a:rPr>
              <a:t>рублей –</a:t>
            </a:r>
          </a:p>
          <a:p>
            <a:pPr algn="ctr">
              <a:lnSpc>
                <a:spcPct val="70000"/>
              </a:lnSpc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стоимость продукции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107459"/>
            <a:ext cx="3024336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b="1" dirty="0">
                <a:solidFill>
                  <a:srgbClr val="FF970D"/>
                </a:solidFill>
                <a:latin typeface="Myriad Pro" pitchFamily="34" charset="0"/>
              </a:rPr>
              <a:t>10</a:t>
            </a:r>
            <a:r>
              <a:rPr lang="ru-RU" sz="5400" b="1" dirty="0">
                <a:solidFill>
                  <a:srgbClr val="FF970D"/>
                </a:solidFill>
                <a:latin typeface="Myriad Pro" pitchFamily="34" charset="0"/>
              </a:rPr>
              <a:t>00 </a:t>
            </a: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rgbClr val="FF970D"/>
                </a:solidFill>
                <a:latin typeface="Myriad Pro" pitchFamily="34" charset="0"/>
              </a:rPr>
              <a:t>рублей –</a:t>
            </a:r>
          </a:p>
          <a:p>
            <a:pPr algn="ctr">
              <a:lnSpc>
                <a:spcPct val="70000"/>
              </a:lnSpc>
            </a:pPr>
            <a:endParaRPr lang="ru-RU" sz="2000" dirty="0" smtClean="0">
              <a:solidFill>
                <a:srgbClr val="5E5971"/>
              </a:solidFill>
              <a:latin typeface="Myriad Pro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складская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наценка </a:t>
            </a:r>
          </a:p>
          <a:p>
            <a:pPr algn="ctr"/>
            <a:r>
              <a:rPr lang="ru-RU" sz="1200" i="1" dirty="0" smtClean="0">
                <a:solidFill>
                  <a:srgbClr val="5E5971"/>
                </a:solidFill>
                <a:latin typeface="Myriad Pro" pitchFamily="34" charset="0"/>
              </a:rPr>
              <a:t>(</a:t>
            </a:r>
            <a:r>
              <a:rPr lang="ru-RU" sz="1200" i="1" dirty="0">
                <a:solidFill>
                  <a:srgbClr val="5E5971"/>
                </a:solidFill>
                <a:latin typeface="Myriad Pro" pitchFamily="34" charset="0"/>
              </a:rPr>
              <a:t>наценка того склада, </a:t>
            </a:r>
            <a:r>
              <a:rPr lang="ru-RU" sz="1200" i="1" dirty="0" smtClean="0">
                <a:solidFill>
                  <a:srgbClr val="5E5971"/>
                </a:solidFill>
                <a:latin typeface="Myriad Pro" pitchFamily="34" charset="0"/>
              </a:rPr>
              <a:t/>
            </a:r>
            <a:br>
              <a:rPr lang="ru-RU" sz="1200" i="1" dirty="0" smtClean="0">
                <a:solidFill>
                  <a:srgbClr val="5E5971"/>
                </a:solidFill>
                <a:latin typeface="Myriad Pro" pitchFamily="34" charset="0"/>
              </a:rPr>
            </a:br>
            <a:r>
              <a:rPr lang="ru-RU" sz="1200" i="1" dirty="0" smtClean="0">
                <a:solidFill>
                  <a:srgbClr val="5E5971"/>
                </a:solidFill>
                <a:latin typeface="Myriad Pro" pitchFamily="34" charset="0"/>
              </a:rPr>
              <a:t>где </a:t>
            </a:r>
            <a:r>
              <a:rPr lang="ru-RU" sz="1200" i="1" dirty="0">
                <a:solidFill>
                  <a:srgbClr val="5E5971"/>
                </a:solidFill>
                <a:latin typeface="Myriad Pro" pitchFamily="34" charset="0"/>
              </a:rPr>
              <a:t>обслуживается бизнес-партнёр</a:t>
            </a:r>
            <a:r>
              <a:rPr lang="ru-RU" sz="1200" i="1" dirty="0" smtClean="0">
                <a:solidFill>
                  <a:srgbClr val="5E5971"/>
                </a:solidFill>
                <a:latin typeface="Myriad Pro" pitchFamily="34" charset="0"/>
              </a:rPr>
              <a:t>)</a:t>
            </a:r>
            <a:endParaRPr lang="ru-RU" sz="1200" i="1" dirty="0">
              <a:solidFill>
                <a:srgbClr val="5E5971"/>
              </a:solidFill>
              <a:latin typeface="Myriad Pro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52727" y="3098315"/>
            <a:ext cx="638547" cy="638547"/>
            <a:chOff x="4269408" y="3190325"/>
            <a:chExt cx="805214" cy="805214"/>
          </a:xfrm>
          <a:solidFill>
            <a:srgbClr val="FF970D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4649155" y="3190325"/>
              <a:ext cx="45719" cy="8052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16200000">
              <a:off x="4649155" y="3190325"/>
              <a:ext cx="45719" cy="8052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/>
          <p:cNvGrpSpPr>
            <a:grpSpLocks noChangeAspect="1"/>
          </p:cNvGrpSpPr>
          <p:nvPr/>
        </p:nvGrpSpPr>
        <p:grpSpPr>
          <a:xfrm>
            <a:off x="5067389" y="1312340"/>
            <a:ext cx="1066233" cy="513757"/>
            <a:chOff x="3737008" y="2708920"/>
            <a:chExt cx="1669983" cy="360044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737008" y="2708923"/>
              <a:ext cx="1669983" cy="360041"/>
            </a:xfrm>
            <a:prstGeom prst="rect">
              <a:avLst/>
            </a:prstGeom>
            <a:solidFill>
              <a:srgbClr val="5E59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одержимое 4"/>
            <p:cNvSpPr txBox="1">
              <a:spLocks/>
            </p:cNvSpPr>
            <p:nvPr/>
          </p:nvSpPr>
          <p:spPr>
            <a:xfrm>
              <a:off x="3737008" y="2708920"/>
              <a:ext cx="1669983" cy="360041"/>
            </a:xfrm>
            <a:prstGeom prst="rect">
              <a:avLst/>
            </a:prstGeom>
          </p:spPr>
          <p:txBody>
            <a:bodyPr vert="horz" wrap="square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30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rtl="0" eaLnBrk="1" latinLnBrk="0" hangingPunct="1">
                <a:spcBef>
                  <a:spcPts val="300"/>
                </a:spcBef>
                <a:buClr>
                  <a:schemeClr val="accent2">
                    <a:shade val="50000"/>
                  </a:schemeClr>
                </a:buClr>
                <a:buSzPct val="85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rtl="0" eaLnBrk="1" latinLnBrk="0" hangingPunct="1">
                <a:spcBef>
                  <a:spcPts val="30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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800" indent="-22860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ts val="340"/>
                </a:spcBef>
                <a:buClr>
                  <a:schemeClr val="accent2">
                    <a:shade val="75000"/>
                  </a:schemeClr>
                </a:buClr>
                <a:buSzPct val="85000"/>
                <a:buFont typeface="Wingdings 2" pitchFamily="18" charset="2"/>
                <a:buChar char="?"/>
                <a:defRPr kumimoji="0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</a:pPr>
              <a:r>
                <a:rPr lang="ru-RU" sz="2800" b="1" dirty="0" smtClean="0">
                  <a:solidFill>
                    <a:schemeClr val="bg1"/>
                  </a:solidFill>
                  <a:latin typeface="Myriad Pro" pitchFamily="34" charset="0"/>
                </a:rPr>
                <a:t>ВЫ</a:t>
              </a:r>
              <a:endParaRPr lang="ru-RU" sz="28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3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52" y="2276872"/>
            <a:ext cx="2083330" cy="6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000" i="1" dirty="0">
              <a:solidFill>
                <a:srgbClr val="5E59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3380791"/>
            <a:ext cx="2083330" cy="6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2" y="4532919"/>
            <a:ext cx="2083330" cy="6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9552" y="5613039"/>
            <a:ext cx="2083330" cy="69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5400" b="1" i="1" dirty="0" smtClean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5E597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27784" y="2204864"/>
            <a:ext cx="926080" cy="4054561"/>
            <a:chOff x="2627784" y="2204864"/>
            <a:chExt cx="926080" cy="4054561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2627784" y="220486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Заголовок 3"/>
            <p:cNvSpPr txBox="1">
              <a:spLocks/>
            </p:cNvSpPr>
            <p:nvPr/>
          </p:nvSpPr>
          <p:spPr>
            <a:xfrm>
              <a:off x="2730784" y="238059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627784" y="328498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Заголовок 3"/>
            <p:cNvSpPr txBox="1">
              <a:spLocks/>
            </p:cNvSpPr>
            <p:nvPr/>
          </p:nvSpPr>
          <p:spPr>
            <a:xfrm>
              <a:off x="2730784" y="346071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Шестиугольник 44"/>
            <p:cNvSpPr/>
            <p:nvPr/>
          </p:nvSpPr>
          <p:spPr>
            <a:xfrm>
              <a:off x="2627784" y="4385729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Заголовок 3"/>
            <p:cNvSpPr txBox="1">
              <a:spLocks/>
            </p:cNvSpPr>
            <p:nvPr/>
          </p:nvSpPr>
          <p:spPr>
            <a:xfrm>
              <a:off x="2730784" y="4561459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627784" y="5461080"/>
              <a:ext cx="926080" cy="798345"/>
              <a:chOff x="2904465" y="2054591"/>
              <a:chExt cx="926080" cy="798345"/>
            </a:xfrm>
          </p:grpSpPr>
          <p:sp>
            <p:nvSpPr>
              <p:cNvPr id="48" name="Шестиугольник 47"/>
              <p:cNvSpPr/>
              <p:nvPr/>
            </p:nvSpPr>
            <p:spPr>
              <a:xfrm>
                <a:off x="2904465" y="2054591"/>
                <a:ext cx="926080" cy="798345"/>
              </a:xfrm>
              <a:prstGeom prst="hexagon">
                <a:avLst/>
              </a:prstGeom>
              <a:solidFill>
                <a:srgbClr val="5E59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Заголовок 3"/>
              <p:cNvSpPr txBox="1">
                <a:spLocks/>
              </p:cNvSpPr>
              <p:nvPr/>
            </p:nvSpPr>
            <p:spPr>
              <a:xfrm>
                <a:off x="3007465" y="2230321"/>
                <a:ext cx="720080" cy="478599"/>
              </a:xfrm>
              <a:prstGeom prst="rect">
                <a:avLst/>
              </a:prstGeom>
              <a:noFill/>
              <a:ln w="6350" cap="rnd">
                <a:noFill/>
              </a:ln>
            </p:spPr>
            <p:txBody>
              <a:bodyPr vert="horz" rtlCol="0" anchor="t" anchorCtr="0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lang="en-US" sz="4200" b="0" kern="1200" spc="-100" baseline="0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F9F9F9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i="1" spc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8%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ru-RU" sz="1200" b="1" i="1" spc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премии</a:t>
                </a:r>
                <a:endParaRPr lang="ru-RU" sz="1200" b="1" i="1" spc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090824" y="301580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090824" y="411310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090824" y="519322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Прямая соединительная линия 61"/>
          <p:cNvCxnSpPr/>
          <p:nvPr/>
        </p:nvCxnSpPr>
        <p:spPr>
          <a:xfrm flipH="1">
            <a:off x="3090824" y="1578465"/>
            <a:ext cx="1913224" cy="55439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84168" y="1916832"/>
            <a:ext cx="350840" cy="216024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809816" y="1916832"/>
            <a:ext cx="350840" cy="216024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97685" y="1578465"/>
            <a:ext cx="1913224" cy="55439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346776" y="2204864"/>
            <a:ext cx="926080" cy="2979210"/>
            <a:chOff x="2780184" y="2357264"/>
            <a:chExt cx="926080" cy="2979210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2780184" y="235726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Заголовок 3"/>
            <p:cNvSpPr txBox="1">
              <a:spLocks/>
            </p:cNvSpPr>
            <p:nvPr/>
          </p:nvSpPr>
          <p:spPr>
            <a:xfrm>
              <a:off x="2883184" y="253299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Шестиугольник 40"/>
            <p:cNvSpPr/>
            <p:nvPr/>
          </p:nvSpPr>
          <p:spPr>
            <a:xfrm>
              <a:off x="2780184" y="343738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Заголовок 3"/>
            <p:cNvSpPr txBox="1">
              <a:spLocks/>
            </p:cNvSpPr>
            <p:nvPr/>
          </p:nvSpPr>
          <p:spPr>
            <a:xfrm>
              <a:off x="2883184" y="361311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Шестиугольник 56"/>
            <p:cNvSpPr/>
            <p:nvPr/>
          </p:nvSpPr>
          <p:spPr>
            <a:xfrm>
              <a:off x="2780184" y="4538129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Заголовок 3"/>
            <p:cNvSpPr txBox="1">
              <a:spLocks/>
            </p:cNvSpPr>
            <p:nvPr/>
          </p:nvSpPr>
          <p:spPr>
            <a:xfrm>
              <a:off x="2883184" y="4713859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243224" y="316820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243224" y="426550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5971968" y="2204864"/>
            <a:ext cx="926080" cy="1878465"/>
            <a:chOff x="2780184" y="2357264"/>
            <a:chExt cx="926080" cy="1878465"/>
          </a:xfrm>
        </p:grpSpPr>
        <p:sp>
          <p:nvSpPr>
            <p:cNvPr id="61" name="Шестиугольник 60"/>
            <p:cNvSpPr/>
            <p:nvPr/>
          </p:nvSpPr>
          <p:spPr>
            <a:xfrm>
              <a:off x="2780184" y="235726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аголовок 3"/>
            <p:cNvSpPr txBox="1">
              <a:spLocks/>
            </p:cNvSpPr>
            <p:nvPr/>
          </p:nvSpPr>
          <p:spPr>
            <a:xfrm>
              <a:off x="2883184" y="253299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Шестиугольник 69"/>
            <p:cNvSpPr/>
            <p:nvPr/>
          </p:nvSpPr>
          <p:spPr>
            <a:xfrm>
              <a:off x="2780184" y="343738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Заголовок 3"/>
            <p:cNvSpPr txBox="1">
              <a:spLocks/>
            </p:cNvSpPr>
            <p:nvPr/>
          </p:nvSpPr>
          <p:spPr>
            <a:xfrm>
              <a:off x="2883184" y="361311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243224" y="3168204"/>
              <a:ext cx="0" cy="216000"/>
            </a:xfrm>
            <a:prstGeom prst="line">
              <a:avLst/>
            </a:prstGeom>
            <a:ln>
              <a:solidFill>
                <a:srgbClr val="5E5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7647869" y="2204864"/>
            <a:ext cx="926080" cy="798345"/>
            <a:chOff x="2780184" y="2357264"/>
            <a:chExt cx="926080" cy="798345"/>
          </a:xfrm>
        </p:grpSpPr>
        <p:sp>
          <p:nvSpPr>
            <p:cNvPr id="76" name="Шестиугольник 75"/>
            <p:cNvSpPr/>
            <p:nvPr/>
          </p:nvSpPr>
          <p:spPr>
            <a:xfrm>
              <a:off x="2780184" y="2357264"/>
              <a:ext cx="926080" cy="798345"/>
            </a:xfrm>
            <a:prstGeom prst="hexagon">
              <a:avLst/>
            </a:prstGeom>
            <a:solidFill>
              <a:srgbClr val="5E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аголовок 3"/>
            <p:cNvSpPr txBox="1">
              <a:spLocks/>
            </p:cNvSpPr>
            <p:nvPr/>
          </p:nvSpPr>
          <p:spPr>
            <a:xfrm>
              <a:off x="2883184" y="2532994"/>
              <a:ext cx="720080" cy="478599"/>
            </a:xfrm>
            <a:prstGeom prst="rect">
              <a:avLst/>
            </a:prstGeom>
            <a:noFill/>
            <a:ln w="6350" cap="rnd">
              <a:noFill/>
            </a:ln>
          </p:spPr>
          <p:txBody>
            <a:bodyPr vert="horz" rtlCol="0" anchor="t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lang="en-US" sz="4200" b="0" kern="1200" spc="-100" baseline="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8%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i="1" spc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премии</a:t>
              </a:r>
              <a:endParaRPr lang="ru-RU" sz="1200" b="1" i="1" spc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539552" y="2420888"/>
            <a:ext cx="4104456" cy="2952328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Дополнительным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условием для получения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премии с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4-х уровней является наличие 4 человек в первом уровне. </a:t>
            </a:r>
            <a:r>
              <a:rPr lang="ru-RU" sz="2000" b="1" i="1" dirty="0">
                <a:solidFill>
                  <a:srgbClr val="FF970D"/>
                </a:solidFill>
                <a:latin typeface="Myriad Pro" pitchFamily="34" charset="0"/>
              </a:rPr>
              <a:t>Что это значит? </a:t>
            </a:r>
            <a:endParaRPr lang="ru-RU" sz="2000" b="1" i="1" dirty="0" smtClean="0">
              <a:solidFill>
                <a:srgbClr val="FF970D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Если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у в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ас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на первом уровне – один бизнес-партнер, то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вы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получаете премию с одного уровня своих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приглашенных.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302107"/>
            <a:ext cx="8064896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условие </a:t>
            </a:r>
            <a:b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программе начислений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8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961114" y="3407135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843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3"/>
          <p:cNvSpPr txBox="1">
            <a:spLocks/>
          </p:cNvSpPr>
          <p:nvPr/>
        </p:nvSpPr>
        <p:spPr>
          <a:xfrm>
            <a:off x="6614590" y="4365104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1" y="1302106"/>
            <a:ext cx="4896139" cy="18345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условие </a:t>
            </a:r>
            <a:b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программе начислений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Содержимое 4"/>
          <p:cNvSpPr txBox="1">
            <a:spLocks/>
          </p:cNvSpPr>
          <p:nvPr/>
        </p:nvSpPr>
        <p:spPr>
          <a:xfrm>
            <a:off x="539552" y="3284984"/>
            <a:ext cx="4104456" cy="122413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Если </a:t>
            </a: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у вас на первом уровне два бизнес-партнера, то вы получаете премию с двух уровней своих </a:t>
            </a:r>
            <a:r>
              <a:rPr lang="ru-RU" sz="2000" dirty="0" smtClean="0">
                <a:solidFill>
                  <a:srgbClr val="5E5971"/>
                </a:solidFill>
                <a:latin typeface="Myriad Pro" pitchFamily="34" charset="0"/>
              </a:rPr>
              <a:t>приглашенных.</a:t>
            </a:r>
            <a:endParaRPr lang="ru-RU" sz="2000" dirty="0">
              <a:solidFill>
                <a:srgbClr val="5E5971"/>
              </a:solidFill>
              <a:latin typeface="Myriad Pro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7543433" y="2924944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270" y="20608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629" y="2924944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3"/>
          <p:cNvSpPr txBox="1">
            <a:spLocks/>
          </p:cNvSpPr>
          <p:nvPr/>
        </p:nvSpPr>
        <p:spPr>
          <a:xfrm>
            <a:off x="5435691" y="3064598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718896" y="2703352"/>
            <a:ext cx="178747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75519" y="3619745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629" y="38610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3"/>
          <p:cNvSpPr txBox="1">
            <a:spLocks/>
          </p:cNvSpPr>
          <p:nvPr/>
        </p:nvSpPr>
        <p:spPr>
          <a:xfrm>
            <a:off x="5435691" y="4000702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434462" y="2703352"/>
            <a:ext cx="178747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R:\WORK\dnaclub\pl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000922" cy="20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6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Заголовок 3"/>
          <p:cNvSpPr txBox="1">
            <a:spLocks/>
          </p:cNvSpPr>
          <p:nvPr/>
        </p:nvSpPr>
        <p:spPr>
          <a:xfrm>
            <a:off x="539552" y="1302106"/>
            <a:ext cx="4248472" cy="18345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условие </a:t>
            </a:r>
            <a:b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программе начислений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одержимое 4"/>
          <p:cNvSpPr txBox="1">
            <a:spLocks/>
          </p:cNvSpPr>
          <p:nvPr/>
        </p:nvSpPr>
        <p:spPr>
          <a:xfrm>
            <a:off x="539552" y="3284984"/>
            <a:ext cx="4104456" cy="122413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Если у вас на первом уровне три бизнес-партнера, то вы получаете премию с трех уровней своих приглашенных.</a:t>
            </a:r>
          </a:p>
        </p:txBody>
      </p:sp>
      <p:sp>
        <p:nvSpPr>
          <p:cNvPr id="56" name="Шестиугольник 55"/>
          <p:cNvSpPr/>
          <p:nvPr/>
        </p:nvSpPr>
        <p:spPr>
          <a:xfrm>
            <a:off x="6938685" y="2966369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270" y="20608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435" y="2924944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Заголовок 3"/>
          <p:cNvSpPr txBox="1">
            <a:spLocks/>
          </p:cNvSpPr>
          <p:nvPr/>
        </p:nvSpPr>
        <p:spPr>
          <a:xfrm>
            <a:off x="5103497" y="3064598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6143326" y="2565140"/>
            <a:ext cx="664944" cy="304328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143325" y="3619745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435" y="38610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Заголовок 3"/>
          <p:cNvSpPr txBox="1">
            <a:spLocks/>
          </p:cNvSpPr>
          <p:nvPr/>
        </p:nvSpPr>
        <p:spPr>
          <a:xfrm>
            <a:off x="5103497" y="4000702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7181160" y="2748716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543007" y="2565140"/>
            <a:ext cx="664944" cy="304328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Шестиугольник 66"/>
          <p:cNvSpPr/>
          <p:nvPr/>
        </p:nvSpPr>
        <p:spPr>
          <a:xfrm>
            <a:off x="7965475" y="2966369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143325" y="4559263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435" y="4800566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3"/>
          <p:cNvSpPr txBox="1">
            <a:spLocks/>
          </p:cNvSpPr>
          <p:nvPr/>
        </p:nvSpPr>
        <p:spPr>
          <a:xfrm>
            <a:off x="5103497" y="4940220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3" descr="R:\WORK\dnaclub\pl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000922" cy="20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7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WORK\dnaclub\f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43" b="33123"/>
          <a:stretch/>
        </p:blipFill>
        <p:spPr bwMode="auto">
          <a:xfrm>
            <a:off x="7682" y="0"/>
            <a:ext cx="913631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WORK\dnaclub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664296" cy="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Заголовок 3"/>
          <p:cNvSpPr txBox="1">
            <a:spLocks/>
          </p:cNvSpPr>
          <p:nvPr/>
        </p:nvSpPr>
        <p:spPr>
          <a:xfrm>
            <a:off x="539552" y="1302106"/>
            <a:ext cx="4248472" cy="18345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условие </a:t>
            </a:r>
            <a:br>
              <a:rPr lang="ru-RU" sz="4000" b="1" i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программе начислений</a:t>
            </a:r>
            <a:endParaRPr lang="ru-RU" sz="40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одержимое 4"/>
          <p:cNvSpPr txBox="1">
            <a:spLocks/>
          </p:cNvSpPr>
          <p:nvPr/>
        </p:nvSpPr>
        <p:spPr>
          <a:xfrm>
            <a:off x="539552" y="3284984"/>
            <a:ext cx="4104456" cy="1224136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5E5971"/>
                </a:solidFill>
                <a:latin typeface="Myriad Pro" pitchFamily="34" charset="0"/>
              </a:rPr>
              <a:t>Если у вас на первом уровне четыре бизнес-партнера, то вы получаете премию с четырех уровней своих приглашенных.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6565794" y="2966369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R:\WORK\dnaclub\man 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270" y="20608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978" y="2924944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3"/>
          <p:cNvSpPr txBox="1">
            <a:spLocks/>
          </p:cNvSpPr>
          <p:nvPr/>
        </p:nvSpPr>
        <p:spPr>
          <a:xfrm>
            <a:off x="4932040" y="3064598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5971869" y="2565376"/>
            <a:ext cx="836401" cy="304328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71868" y="3619745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978" y="3861048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3"/>
          <p:cNvSpPr txBox="1">
            <a:spLocks/>
          </p:cNvSpPr>
          <p:nvPr/>
        </p:nvSpPr>
        <p:spPr>
          <a:xfrm>
            <a:off x="4932040" y="4000702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Шестиугольник 57"/>
          <p:cNvSpPr/>
          <p:nvPr/>
        </p:nvSpPr>
        <p:spPr>
          <a:xfrm>
            <a:off x="7374612" y="2966754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971868" y="4559263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978" y="4800566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Заголовок 3"/>
          <p:cNvSpPr txBox="1">
            <a:spLocks/>
          </p:cNvSpPr>
          <p:nvPr/>
        </p:nvSpPr>
        <p:spPr>
          <a:xfrm>
            <a:off x="4932040" y="4940220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971868" y="5495367"/>
            <a:ext cx="1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 descr="R:\WORK\dnaclub\man gr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978" y="5736670"/>
            <a:ext cx="745781" cy="6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Заголовок 3"/>
          <p:cNvSpPr txBox="1">
            <a:spLocks/>
          </p:cNvSpPr>
          <p:nvPr/>
        </p:nvSpPr>
        <p:spPr>
          <a:xfrm>
            <a:off x="4932040" y="5876324"/>
            <a:ext cx="693048" cy="365349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200" b="1" i="1" spc="0" dirty="0" smtClean="0">
                <a:ln>
                  <a:noFill/>
                </a:ln>
                <a:solidFill>
                  <a:srgbClr val="5E5971"/>
                </a:solidFill>
                <a:effectLst/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sz="1200" b="1" i="1" spc="0" dirty="0">
              <a:ln>
                <a:noFill/>
              </a:ln>
              <a:solidFill>
                <a:srgbClr val="5E597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3" descr="R:\WORK\dnaclub\pl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000922" cy="20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Шестиугольник 66"/>
          <p:cNvSpPr/>
          <p:nvPr/>
        </p:nvSpPr>
        <p:spPr>
          <a:xfrm>
            <a:off x="8172400" y="2966369"/>
            <a:ext cx="484951" cy="418061"/>
          </a:xfrm>
          <a:prstGeom prst="hexagon">
            <a:avLst/>
          </a:prstGeom>
          <a:noFill/>
          <a:ln w="22225">
            <a:solidFill>
              <a:srgbClr val="5E5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554051" y="2565376"/>
            <a:ext cx="836401" cy="304328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813333" y="2717540"/>
            <a:ext cx="89375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464676" y="2717540"/>
            <a:ext cx="89375" cy="165881"/>
          </a:xfrm>
          <a:prstGeom prst="line">
            <a:avLst/>
          </a:prstGeom>
          <a:ln>
            <a:solidFill>
              <a:srgbClr val="5E5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901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1379</Words>
  <Application>Microsoft Office PowerPoint</Application>
  <PresentationFormat>Экран (4:3)</PresentationFormat>
  <Paragraphs>290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Слайд 1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Маркетинг-план компании «БИОПАРК»</dc:title>
  <dc:creator>makarychev</dc:creator>
  <cp:lastModifiedBy>shevlyakova</cp:lastModifiedBy>
  <cp:revision>290</cp:revision>
  <dcterms:created xsi:type="dcterms:W3CDTF">2009-05-04T08:07:24Z</dcterms:created>
  <dcterms:modified xsi:type="dcterms:W3CDTF">2015-10-21T09:29:00Z</dcterms:modified>
</cp:coreProperties>
</file>